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sldIdLst>
    <p:sldId id="256" r:id="rId2"/>
    <p:sldId id="260" r:id="rId3"/>
    <p:sldId id="265" r:id="rId4"/>
    <p:sldId id="267" r:id="rId5"/>
    <p:sldId id="266" r:id="rId6"/>
    <p:sldId id="269" r:id="rId7"/>
    <p:sldId id="268" r:id="rId8"/>
    <p:sldId id="261" r:id="rId9"/>
    <p:sldId id="275" r:id="rId10"/>
    <p:sldId id="263" r:id="rId11"/>
    <p:sldId id="270" r:id="rId12"/>
    <p:sldId id="262" r:id="rId13"/>
    <p:sldId id="274" r:id="rId14"/>
    <p:sldId id="272" r:id="rId15"/>
    <p:sldId id="273" r:id="rId16"/>
    <p:sldId id="27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135" y="1222703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624" y="1254305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3C2F9-C76C-46A3-A50B-306605AB8B18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CPScZgIFYxuuqj8IsPpgeQ" TargetMode="External"/><Relationship Id="rId2" Type="http://schemas.openxmlformats.org/officeDocument/2006/relationships/hyperlink" Target="https://www.youtube.com/channel/UCDjWhwewESyX335Rp6B1PEw" TargetMode="Externa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sail.mit.edu/6.857/2016/projects" TargetMode="External"/><Relationship Id="rId2" Type="http://schemas.openxmlformats.org/officeDocument/2006/relationships/hyperlink" Target="http://www.icir.org/vern/cs261n/project.html" TargetMode="Externa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hhaos.github.io/courses/CS872/assets/report-sample-2.pdf" TargetMode="External"/><Relationship Id="rId2" Type="http://schemas.openxmlformats.org/officeDocument/2006/relationships/hyperlink" Target="https://shhaos.github.io/courses/CS872/assets/report-sample-1.pdf" TargetMode="Externa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aklandsok.github.io/" TargetMode="Externa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haos.github.io/courses/CS872/assets/review-sample-2.pdf" TargetMode="External"/><Relationship Id="rId2" Type="http://schemas.openxmlformats.org/officeDocument/2006/relationships/hyperlink" Target="https://shhaos.github.io/courses/CS872/assets/review-sample-1.pdf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shhaos.github.io/courses/CS872/assets/review-ccs2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018" y="1309278"/>
            <a:ext cx="10686525" cy="657225"/>
          </a:xfrm>
        </p:spPr>
        <p:txBody>
          <a:bodyPr/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Computer and Network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6087" y="1981122"/>
            <a:ext cx="3679825" cy="657225"/>
          </a:xfrm>
        </p:spPr>
        <p:txBody>
          <a:bodyPr>
            <a:normAutofit/>
          </a:bodyPr>
          <a:lstStyle/>
          <a:p>
            <a:r>
              <a:rPr lang="en-US" altLang="zh-CN" sz="3200" b="1" i="0" dirty="0">
                <a:latin typeface="Arial" panose="020B0604020202020204" pitchFamily="34" charset="0"/>
                <a:cs typeface="Arial" panose="020B0604020202020204" pitchFamily="34" charset="0"/>
              </a:rPr>
              <a:t>Fall</a:t>
            </a:r>
            <a:r>
              <a:rPr lang="en-US" sz="3200" b="1" i="0" dirty="0">
                <a:latin typeface="Arial" panose="020B0604020202020204" pitchFamily="34" charset="0"/>
                <a:cs typeface="Arial" panose="020B0604020202020204" pitchFamily="34" charset="0"/>
              </a:rPr>
              <a:t> 2025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BB6E20-F6B0-BB41-A5FE-288581ABFDB3}"/>
              </a:ext>
            </a:extLst>
          </p:cNvPr>
          <p:cNvSpPr txBox="1">
            <a:spLocks/>
          </p:cNvSpPr>
          <p:nvPr/>
        </p:nvSpPr>
        <p:spPr>
          <a:xfrm>
            <a:off x="2159676" y="758819"/>
            <a:ext cx="7901213" cy="61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CS 7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/8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72: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C73E048-DA44-BB47-9844-3E4F20B1121A}"/>
              </a:ext>
            </a:extLst>
          </p:cNvPr>
          <p:cNvSpPr txBox="1">
            <a:spLocks/>
          </p:cNvSpPr>
          <p:nvPr/>
        </p:nvSpPr>
        <p:spPr>
          <a:xfrm>
            <a:off x="2159676" y="3921671"/>
            <a:ext cx="7901213" cy="440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Instructor: Shuai Hao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20BB519-C72A-0149-A2D4-ADBCBB101692}"/>
              </a:ext>
            </a:extLst>
          </p:cNvPr>
          <p:cNvSpPr txBox="1">
            <a:spLocks/>
          </p:cNvSpPr>
          <p:nvPr/>
        </p:nvSpPr>
        <p:spPr>
          <a:xfrm>
            <a:off x="2159676" y="4362298"/>
            <a:ext cx="7901213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shao@odu.edu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www.cs.odu.edu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haos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0333FE-BBF8-CC44-858C-203EDD85BCD4}"/>
              </a:ext>
            </a:extLst>
          </p:cNvPr>
          <p:cNvSpPr txBox="1">
            <a:spLocks/>
          </p:cNvSpPr>
          <p:nvPr/>
        </p:nvSpPr>
        <p:spPr>
          <a:xfrm>
            <a:off x="2159676" y="2750361"/>
            <a:ext cx="7901213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Link: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shhaos.github.io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872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netsec-fall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25.html</a:t>
            </a:r>
          </a:p>
        </p:txBody>
      </p:sp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DEA564-26AE-EE4C-AFEE-5161A4A6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8"/>
            <a:ext cx="10395740" cy="2524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Basic Presentation Structure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Motivation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work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Technical background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Proposed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approaches/Major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contribution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Evaluation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results/discussion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Conclusion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Extension</a:t>
            </a:r>
            <a:endParaRPr lang="en-US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7515FC-0F2D-AE43-8654-FC13B28CE72B}"/>
              </a:ext>
            </a:extLst>
          </p:cNvPr>
          <p:cNvSpPr txBox="1">
            <a:spLocks/>
          </p:cNvSpPr>
          <p:nvPr/>
        </p:nvSpPr>
        <p:spPr>
          <a:xfrm>
            <a:off x="956202" y="4150725"/>
            <a:ext cx="10395740" cy="1724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You could do more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History/evolution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relevant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techniques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Comparison/complementary study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Following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work</a:t>
            </a:r>
            <a:endParaRPr lang="en-US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DEA564-26AE-EE4C-AFEE-5161A4A6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5667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Colloquium-style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Presentations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~40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mins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discussion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Using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own slides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Including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course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information,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original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authors,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presenter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title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Need to see more well-presented seminar talks?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Stanford </a:t>
            </a:r>
            <a:r>
              <a:rPr lang="en-US" altLang="zh-CN" sz="2200" spc="-20" dirty="0" err="1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NetSeminar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2"/>
              </a:rPr>
              <a:t>https://www.youtube.com/channel/UCDjWhwewESyX335Rp6B1PEw</a:t>
            </a:r>
            <a:endParaRPr lang="en-US" altLang="zh-CN" sz="18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Cornell-Princeton Center for Network Programming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3"/>
              </a:rPr>
              <a:t>https://www.youtube.com/channel/UCCPScZgIFYxuuqj8IsPpgeQ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7028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A8CF0E-7F08-0644-B6E4-00B6945292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054305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 formal technical paper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Using formal IEEE or ACM conference template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Writing with Latex!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Progress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Define your topic: problem statement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Paper structure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Preliminary results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Final report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final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presentation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report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last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lecture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(~5</a:t>
            </a:r>
            <a:r>
              <a:rPr lang="zh-CN" altLang="en-US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min)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7724957D-DE54-3640-AB2C-E6B817E124A0}"/>
              </a:ext>
            </a:extLst>
          </p:cNvPr>
          <p:cNvSpPr/>
          <p:nvPr/>
        </p:nvSpPr>
        <p:spPr>
          <a:xfrm>
            <a:off x="6001572" y="3429000"/>
            <a:ext cx="188856" cy="682924"/>
          </a:xfrm>
          <a:prstGeom prst="rightBrace">
            <a:avLst>
              <a:gd name="adj1" fmla="val 348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09A52A-8720-D64B-B462-380E7FBBE94D}"/>
              </a:ext>
            </a:extLst>
          </p:cNvPr>
          <p:cNvSpPr txBox="1"/>
          <p:nvPr/>
        </p:nvSpPr>
        <p:spPr>
          <a:xfrm>
            <a:off x="6276621" y="3585796"/>
            <a:ext cx="22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First 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(10/13)</a:t>
            </a:r>
            <a:endParaRPr kumimoji="1" lang="zh-CN" altLang="en-US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8469471A-C48A-E24F-8FC3-4B2114772D90}"/>
              </a:ext>
            </a:extLst>
          </p:cNvPr>
          <p:cNvSpPr/>
          <p:nvPr/>
        </p:nvSpPr>
        <p:spPr>
          <a:xfrm>
            <a:off x="6276622" y="4258734"/>
            <a:ext cx="188856" cy="682924"/>
          </a:xfrm>
          <a:prstGeom prst="rightBrace">
            <a:avLst>
              <a:gd name="adj1" fmla="val 348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6E1DD-0BF3-8B4A-A581-7B5578320CA7}"/>
              </a:ext>
            </a:extLst>
          </p:cNvPr>
          <p:cNvSpPr txBox="1"/>
          <p:nvPr/>
        </p:nvSpPr>
        <p:spPr>
          <a:xfrm>
            <a:off x="6564489" y="4415530"/>
            <a:ext cx="124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Final Due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55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A8CF0E-7F08-0644-B6E4-00B6945292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Do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research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Analysis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/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Assessment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Measurement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Prototyping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Optional: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Pursue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joint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course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Getting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approval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from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other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instructor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Schedule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joint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meeting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both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instructors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present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429158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1EE-6E26-0A42-926B-32346993E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5667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Examples of projects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UC Berkeley CS 261N: Internet/Network Security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2"/>
              </a:rPr>
              <a:t>http://www.icir.org/vern/cs261n/project.html</a:t>
            </a:r>
            <a:endParaRPr lang="en-US" altLang="zh-CN" sz="1800" spc="-2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MIT 6.875: Computer and Network Security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3"/>
              </a:rPr>
              <a:t>http://courses.csail.mit.edu/6.857/2016/projects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0852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1EE-6E26-0A42-926B-32346993E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1986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Survey Paper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Comprehensive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thoughtful literature survey of a particular topic</a:t>
            </a: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Touching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State-of-the-art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Connecting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potential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research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BDD92-BF66-C1F9-9659-CA51C240495B}"/>
              </a:ext>
            </a:extLst>
          </p:cNvPr>
          <p:cNvSpPr txBox="1"/>
          <p:nvPr/>
        </p:nvSpPr>
        <p:spPr>
          <a:xfrm>
            <a:off x="9099406" y="5232261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Sample1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Sample2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1EE-6E26-0A42-926B-32346993E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1986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Survey Paper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Comprehensive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thoughtful literature survey of a particular topic</a:t>
            </a: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Touching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State-of-the-art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200" spc="-20" dirty="0">
              <a:solidFill>
                <a:srgbClr val="2E48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Connecting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potential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research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interests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310B10-E2E8-A546-8730-569DD2FA28F7}"/>
              </a:ext>
            </a:extLst>
          </p:cNvPr>
          <p:cNvSpPr txBox="1">
            <a:spLocks/>
          </p:cNvSpPr>
          <p:nvPr/>
        </p:nvSpPr>
        <p:spPr>
          <a:xfrm>
            <a:off x="1485152" y="3612444"/>
            <a:ext cx="9600537" cy="179493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Systematization of Knowledge (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</a:rPr>
              <a:t>SoK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Introduced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IEEE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Security and Privacy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since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2010</a:t>
            </a:r>
          </a:p>
          <a:p>
            <a:pPr marL="576263" lvl="2" indent="-230188">
              <a:lnSpc>
                <a:spcPct val="100000"/>
              </a:lnSpc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Collection of </a:t>
            </a:r>
            <a:r>
              <a:rPr lang="en-US" altLang="zh-CN" sz="2200" spc="-20" dirty="0" err="1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SoK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papers from IEEE Security and Privacy</a:t>
            </a:r>
          </a:p>
          <a:p>
            <a:pPr marL="1033463" lvl="3" indent="-2301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1800" dirty="0">
                <a:hlinkClick r:id="rId2"/>
              </a:rPr>
              <a:t>https://oaklandsok.github.io/</a:t>
            </a:r>
            <a:endParaRPr lang="en-US" altLang="zh-CN" sz="18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18B1610-1262-024E-8B61-5258F45776D0}"/>
              </a:ext>
            </a:extLst>
          </p:cNvPr>
          <p:cNvCxnSpPr>
            <a:cxnSpLocks/>
          </p:cNvCxnSpPr>
          <p:nvPr/>
        </p:nvCxnSpPr>
        <p:spPr>
          <a:xfrm>
            <a:off x="1394841" y="3691467"/>
            <a:ext cx="0" cy="1603023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1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F42EA35-234A-C646-906C-FE7367B22431}"/>
              </a:ext>
            </a:extLst>
          </p:cNvPr>
          <p:cNvSpPr txBox="1">
            <a:spLocks/>
          </p:cNvSpPr>
          <p:nvPr/>
        </p:nvSpPr>
        <p:spPr>
          <a:xfrm>
            <a:off x="767022" y="1597508"/>
            <a:ext cx="10686525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and Network Security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102217-19DD-C249-B634-256BBC5F087F}"/>
              </a:ext>
            </a:extLst>
          </p:cNvPr>
          <p:cNvSpPr txBox="1">
            <a:spLocks/>
          </p:cNvSpPr>
          <p:nvPr/>
        </p:nvSpPr>
        <p:spPr>
          <a:xfrm>
            <a:off x="4256087" y="2457823"/>
            <a:ext cx="3679825" cy="65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zh-CN" alt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C703486-AB75-104F-B0DB-4FE6C74B8A1D}"/>
              </a:ext>
            </a:extLst>
          </p:cNvPr>
          <p:cNvSpPr txBox="1">
            <a:spLocks/>
          </p:cNvSpPr>
          <p:nvPr/>
        </p:nvSpPr>
        <p:spPr>
          <a:xfrm>
            <a:off x="2149675" y="1065805"/>
            <a:ext cx="7901213" cy="61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7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/8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72: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endParaRPr lang="en-US" sz="3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45C924A-2DF8-404E-8A55-44877E0514DE}"/>
              </a:ext>
            </a:extLst>
          </p:cNvPr>
          <p:cNvSpPr txBox="1">
            <a:spLocks/>
          </p:cNvSpPr>
          <p:nvPr/>
        </p:nvSpPr>
        <p:spPr>
          <a:xfrm>
            <a:off x="2159677" y="3786188"/>
            <a:ext cx="7901213" cy="81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rgbClr val="0E2E58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Link: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shhaos.github.io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/CS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872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netsec-fall25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23641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Instructor –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Shuai Hao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D380C7-8879-3C45-A83B-540DE38FB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1556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Ph.D.,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--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College of William and Mary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Williamsburg,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VA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Postdoc,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2018 – 2019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CAID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A,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UC San Diego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La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Jolla,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CA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Research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08411BE4-5A75-5E44-9ED8-BABE8E1F91CE}"/>
              </a:ext>
            </a:extLst>
          </p:cNvPr>
          <p:cNvSpPr txBox="1"/>
          <p:nvPr/>
        </p:nvSpPr>
        <p:spPr>
          <a:xfrm>
            <a:off x="1124024" y="3164116"/>
            <a:ext cx="10317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766" lvl="2" indent="-230177"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Applying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measurement,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empirical study,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and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data-driven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(1)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understand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underlying Infrastructure and (2) to develop enhancement to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improve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performance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robustness, and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security</a:t>
            </a:r>
            <a:endParaRPr lang="en-US" altLang="zh-CN" sz="2200" spc="-2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787C9F9-CB73-9C40-840F-E9BCC1658C3D}"/>
              </a:ext>
            </a:extLst>
          </p:cNvPr>
          <p:cNvSpPr txBox="1"/>
          <p:nvPr/>
        </p:nvSpPr>
        <p:spPr>
          <a:xfrm>
            <a:off x="1629565" y="4312556"/>
            <a:ext cx="4126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 Topology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Internet</a:t>
            </a:r>
            <a:r>
              <a:rPr lang="zh-CN" altLang="en-US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Routing System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Domain Name System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Content Delivery Networks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8E7881FE-F3A1-A54B-9C06-68EB50316BBB}"/>
              </a:ext>
            </a:extLst>
          </p:cNvPr>
          <p:cNvSpPr txBox="1"/>
          <p:nvPr/>
        </p:nvSpPr>
        <p:spPr>
          <a:xfrm>
            <a:off x="6436277" y="4290254"/>
            <a:ext cx="4126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Web Security and Privacy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Online Fraud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Underground E-Commerce</a:t>
            </a:r>
          </a:p>
          <a:p>
            <a:pPr marL="228589" lvl="3" indent="-169854">
              <a:buClr>
                <a:schemeClr val="tx2">
                  <a:lumMod val="40000"/>
                  <a:lumOff val="60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Cybercrime</a:t>
            </a:r>
            <a:endParaRPr lang="en" altLang="zh-CN" sz="2000" dirty="0">
              <a:solidFill>
                <a:srgbClr val="2E4860"/>
              </a:solidFill>
              <a:latin typeface="Calibri" panose="020F050202020403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5261723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this course is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2FDA-75FF-274D-88DA-55846AB28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4275" y="1737743"/>
            <a:ext cx="4048899" cy="40072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Graduate-level course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Study classical and latest relevant research problems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Reading Research Papers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Reviewing/ Presenting papers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300" dirty="0">
                <a:solidFill>
                  <a:schemeClr val="accent1">
                    <a:lumMod val="50000"/>
                  </a:schemeClr>
                </a:solidFill>
              </a:rPr>
              <a:t>Writing Report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15AE7C-7B47-3647-A4EC-331686697834}"/>
              </a:ext>
            </a:extLst>
          </p:cNvPr>
          <p:cNvSpPr txBox="1">
            <a:spLocks/>
          </p:cNvSpPr>
          <p:nvPr/>
        </p:nvSpPr>
        <p:spPr>
          <a:xfrm>
            <a:off x="6213992" y="550267"/>
            <a:ext cx="5261723" cy="69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rgbClr val="143157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this course is NOT …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14FFCE-CE2D-D447-9814-E55D91988143}"/>
              </a:ext>
            </a:extLst>
          </p:cNvPr>
          <p:cNvSpPr txBox="1">
            <a:spLocks/>
          </p:cNvSpPr>
          <p:nvPr/>
        </p:nvSpPr>
        <p:spPr>
          <a:xfrm>
            <a:off x="6604284" y="1737743"/>
            <a:ext cx="4048899" cy="400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0E2E58">
                    <a:alpha val="55000"/>
                  </a:srgbClr>
                </a:solidFill>
              </a:rPr>
              <a:t>Listening-and-learning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0E2E58">
                    <a:alpha val="55000"/>
                  </a:srgbClr>
                </a:solidFill>
              </a:rPr>
              <a:t>Textbook knowledge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0E2E58">
                    <a:alpha val="55000"/>
                  </a:srgbClr>
                </a:solidFill>
              </a:rPr>
              <a:t>Knowledge-based Exam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750DE7-E2A0-F343-A7FC-DFC20FFB1CAB}"/>
              </a:ext>
            </a:extLst>
          </p:cNvPr>
          <p:cNvSpPr txBox="1">
            <a:spLocks/>
          </p:cNvSpPr>
          <p:nvPr/>
        </p:nvSpPr>
        <p:spPr>
          <a:xfrm>
            <a:off x="6604283" y="3711571"/>
            <a:ext cx="4048899" cy="133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Fundamental Background will be introduced </a:t>
            </a:r>
          </a:p>
        </p:txBody>
      </p:sp>
    </p:spTree>
    <p:extLst>
      <p:ext uri="{BB962C8B-B14F-4D97-AF65-F5344CB8AC3E}">
        <p14:creationId xmlns:p14="http://schemas.microsoft.com/office/powerpoint/2010/main" val="9726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CS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772/872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1556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Credits / Requirements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Advanced Topics 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Sitting on the frontier of popular research area</a:t>
            </a:r>
          </a:p>
        </p:txBody>
      </p:sp>
    </p:spTree>
    <p:extLst>
      <p:ext uri="{BB962C8B-B14F-4D97-AF65-F5344CB8AC3E}">
        <p14:creationId xmlns:p14="http://schemas.microsoft.com/office/powerpoint/2010/main" val="31952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CS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772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872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1556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Credits / Requirements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Advanced Topics 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Sitting on the frontier of popular research area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6D8D854-0569-9B47-A1DE-971BAEA0394A}"/>
              </a:ext>
            </a:extLst>
          </p:cNvPr>
          <p:cNvSpPr txBox="1">
            <a:spLocks/>
          </p:cNvSpPr>
          <p:nvPr/>
        </p:nvSpPr>
        <p:spPr>
          <a:xfrm>
            <a:off x="956202" y="3182258"/>
            <a:ext cx="10395740" cy="15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Computer and Network Security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Classical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&amp; </a:t>
            </a: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Emerging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Research area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Fundamental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&amp; </a:t>
            </a:r>
            <a:r>
              <a:rPr lang="en-US" sz="2200" i="1" u="sng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practical</a:t>
            </a: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problems that are related to most areas of development </a:t>
            </a:r>
          </a:p>
        </p:txBody>
      </p:sp>
    </p:spTree>
    <p:extLst>
      <p:ext uri="{BB962C8B-B14F-4D97-AF65-F5344CB8AC3E}">
        <p14:creationId xmlns:p14="http://schemas.microsoft.com/office/powerpoint/2010/main" val="160545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40"/>
            <a:ext cx="10395740" cy="5387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Premier Conferences in Networking &amp; Security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8FC5B-B95A-A438-8DFE-A78979757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19" y="2164466"/>
            <a:ext cx="7772400" cy="3868928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0834D2C-B509-4849-9E2D-3CCCC928D14B}"/>
              </a:ext>
            </a:extLst>
          </p:cNvPr>
          <p:cNvCxnSpPr>
            <a:cxnSpLocks/>
          </p:cNvCxnSpPr>
          <p:nvPr/>
        </p:nvCxnSpPr>
        <p:spPr>
          <a:xfrm>
            <a:off x="2844411" y="4395104"/>
            <a:ext cx="7072923" cy="0"/>
          </a:xfrm>
          <a:prstGeom prst="line">
            <a:avLst/>
          </a:prstGeom>
          <a:ln w="19050">
            <a:solidFill>
              <a:srgbClr val="C00000">
                <a:alpha val="30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06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Course Workloads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774303-0B95-2C4A-911D-2288B4166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38838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Course Presentations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Teach 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Paper Reviews</a:t>
            </a:r>
            <a:endParaRPr lang="en-US" sz="24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Gain Insights &amp; practice your duty</a:t>
            </a:r>
          </a:p>
          <a:p>
            <a:pPr marL="228600" lvl="2">
              <a:lnSpc>
                <a:spcPct val="100000"/>
              </a:lnSpc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Final Report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Write a paper/survey</a:t>
            </a:r>
          </a:p>
        </p:txBody>
      </p:sp>
    </p:spTree>
    <p:extLst>
      <p:ext uri="{BB962C8B-B14F-4D97-AF65-F5344CB8AC3E}">
        <p14:creationId xmlns:p14="http://schemas.microsoft.com/office/powerpoint/2010/main" val="24308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58FE91-B047-DD41-9145-5ADB72EE1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Summarize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main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idea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Problem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solved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took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(what’s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novelty)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How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evaluate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Pros &amp; Cons: </a:t>
            </a:r>
            <a:r>
              <a:rPr lang="en-US" altLang="zh-CN" sz="24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Which parts you like &amp; don’t like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Methodology? Reasonable Experiment design? Solid results?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ways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improve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35047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6A8EA-55BB-4248-B03B-5C042331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436" y="550267"/>
            <a:ext cx="10853270" cy="69001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Paper Review</a:t>
            </a:r>
            <a:endParaRPr lang="en-US" sz="3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58FE91-B047-DD41-9145-5ADB72EE1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202" y="1625739"/>
            <a:ext cx="10395740" cy="4497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Summarize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main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idea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Problem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solved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Approach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took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(what’s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novelty)</a:t>
            </a:r>
          </a:p>
          <a:p>
            <a:pPr marL="576263" lvl="2" indent="-230188">
              <a:lnSpc>
                <a:spcPct val="100000"/>
              </a:lnSpc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How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did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they</a:t>
            </a:r>
            <a:r>
              <a:rPr lang="zh-CN" altLang="en-US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evaluate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Pros &amp; Cons: </a:t>
            </a:r>
            <a:r>
              <a:rPr lang="en-US" altLang="zh-CN" sz="24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Which parts you like &amp; don’t like</a:t>
            </a:r>
          </a:p>
          <a:p>
            <a:pPr marL="576263" lvl="2" indent="-230188">
              <a:lnSpc>
                <a:spcPct val="100000"/>
              </a:lnSpc>
              <a:spcBef>
                <a:spcPts val="9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</a:pPr>
            <a:r>
              <a:rPr lang="en-US" altLang="zh-CN" sz="2200" spc="-20" dirty="0">
                <a:solidFill>
                  <a:srgbClr val="2E4860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Methodology? Reasonable Experiment design? Solid results?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ways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improve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work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BE9672-D319-9C41-A582-5A16E886E2E6}"/>
              </a:ext>
            </a:extLst>
          </p:cNvPr>
          <p:cNvSpPr txBox="1">
            <a:spLocks/>
          </p:cNvSpPr>
          <p:nvPr/>
        </p:nvSpPr>
        <p:spPr>
          <a:xfrm>
            <a:off x="956201" y="4831927"/>
            <a:ext cx="10395740" cy="1036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Review Samples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3D062-643A-0753-3B12-699384A1841F}"/>
              </a:ext>
            </a:extLst>
          </p:cNvPr>
          <p:cNvSpPr txBox="1"/>
          <p:nvPr/>
        </p:nvSpPr>
        <p:spPr>
          <a:xfrm>
            <a:off x="1706851" y="5350146"/>
            <a:ext cx="346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Sample1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Sample2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Sample3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7286</TotalTime>
  <Words>700</Words>
  <Application>Microsoft Macintosh PowerPoint</Application>
  <PresentationFormat>Widescreen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Hao, Shuai</cp:lastModifiedBy>
  <cp:revision>190</cp:revision>
  <dcterms:created xsi:type="dcterms:W3CDTF">2018-11-06T18:12:13Z</dcterms:created>
  <dcterms:modified xsi:type="dcterms:W3CDTF">2025-08-24T23:30:05Z</dcterms:modified>
</cp:coreProperties>
</file>